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tags/tag14.xml" ContentType="application/vnd.openxmlformats-officedocument.presentationml.tags+xml"/>
  <Override PartName="/ppt/notesSlides/notesSlide39.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notesSlides/notesSlide48.xml" ContentType="application/vnd.openxmlformats-officedocument.presentationml.notesSlide+xml"/>
  <Override PartName="/ppt/theme/themeOverride5.xml" ContentType="application/vnd.openxmlformats-officedocument.themeOverride+xml"/>
  <Override PartName="/ppt/tags/tag19.xml" ContentType="application/vnd.openxmlformats-officedocument.presentationml.tags+xml"/>
  <Override PartName="/ppt/notesSlides/notesSlide49.xml" ContentType="application/vnd.openxmlformats-officedocument.presentationml.notesSlide+xml"/>
  <Override PartName="/ppt/theme/themeOverride6.xml" ContentType="application/vnd.openxmlformats-officedocument.themeOverride+xml"/>
  <Override PartName="/ppt/tags/tag2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7.xml" ContentType="application/vnd.openxmlformats-officedocument.themeOverride+xml"/>
  <Override PartName="/ppt/tags/tag2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82"/>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076137827" r:id="rId32"/>
    <p:sldId id="2076137816" r:id="rId33"/>
    <p:sldId id="2076137818" r:id="rId34"/>
    <p:sldId id="2076137819" r:id="rId35"/>
    <p:sldId id="2076137820" r:id="rId36"/>
    <p:sldId id="2076137822" r:id="rId37"/>
    <p:sldId id="2076137821" r:id="rId38"/>
    <p:sldId id="2076137823" r:id="rId39"/>
    <p:sldId id="2134805708" r:id="rId40"/>
    <p:sldId id="2076137847" r:id="rId41"/>
    <p:sldId id="2145705971" r:id="rId42"/>
    <p:sldId id="2076137848" r:id="rId43"/>
    <p:sldId id="2145705937" r:id="rId44"/>
    <p:sldId id="2145705951" r:id="rId45"/>
    <p:sldId id="2076137850" r:id="rId46"/>
    <p:sldId id="2145705972" r:id="rId47"/>
    <p:sldId id="2145705973" r:id="rId48"/>
    <p:sldId id="2076137849" r:id="rId49"/>
    <p:sldId id="2145705978" r:id="rId50"/>
    <p:sldId id="2145705977" r:id="rId51"/>
    <p:sldId id="2145705979" r:id="rId52"/>
    <p:sldId id="2076137853" r:id="rId53"/>
    <p:sldId id="2145705976" r:id="rId54"/>
    <p:sldId id="2076137851" r:id="rId55"/>
    <p:sldId id="2145705974" r:id="rId56"/>
    <p:sldId id="2145705980" r:id="rId57"/>
    <p:sldId id="2076137852" r:id="rId58"/>
    <p:sldId id="4649" r:id="rId59"/>
    <p:sldId id="2145705947" r:id="rId60"/>
    <p:sldId id="2076136993" r:id="rId61"/>
    <p:sldId id="2040" r:id="rId62"/>
    <p:sldId id="2145705975" r:id="rId63"/>
    <p:sldId id="2145705981" r:id="rId64"/>
    <p:sldId id="2145705982" r:id="rId65"/>
    <p:sldId id="2145705984" r:id="rId66"/>
    <p:sldId id="2145705983" r:id="rId67"/>
    <p:sldId id="2076137854" r:id="rId68"/>
    <p:sldId id="2145705985" r:id="rId69"/>
    <p:sldId id="2076137832" r:id="rId70"/>
    <p:sldId id="2076137834" r:id="rId71"/>
    <p:sldId id="2076137836" r:id="rId72"/>
    <p:sldId id="2076137829" r:id="rId73"/>
    <p:sldId id="2076137842" r:id="rId74"/>
    <p:sldId id="2076137841" r:id="rId75"/>
    <p:sldId id="2076137843" r:id="rId76"/>
    <p:sldId id="2076137845" r:id="rId77"/>
    <p:sldId id="2076137830" r:id="rId78"/>
    <p:sldId id="2076137837" r:id="rId79"/>
    <p:sldId id="2076137831" r:id="rId80"/>
    <p:sldId id="207613783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ED5CD-2A66-4650-BEDC-D111BB9B7C6C}" v="2" dt="2022-04-28T07:59:06.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p:scale>
          <a:sx n="137" d="100"/>
          <a:sy n="137" d="100"/>
        </p:scale>
        <p:origin x="-333"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microsoft.com/office/2016/11/relationships/changesInfo" Target="changesInfos/changesInfo1.xml"/><Relationship Id="rId61" Type="http://schemas.openxmlformats.org/officeDocument/2006/relationships/slide" Target="slides/slide44.xml"/><Relationship Id="rId82" Type="http://schemas.openxmlformats.org/officeDocument/2006/relationships/notesMaster" Target="notesMasters/notesMaster1.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16-Jun-22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16-Jun-22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 in library comes with set of principals.  Enterprise-scale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dirty="0">
                <a:solidFill>
                  <a:schemeClr val="tx1"/>
                </a:solidFill>
                <a:effectLst/>
                <a:latin typeface="Segoe UI" panose="020B0502040204020203" pitchFamily="34" charset="0"/>
                <a:ea typeface="+mn-ea"/>
                <a:cs typeface="+mn-cs"/>
              </a:rPr>
              <a:t>The enterprise-scale architecture should </a:t>
            </a:r>
            <a:r>
              <a:rPr lang="en-US" sz="900" b="1" i="0" kern="1200" dirty="0">
                <a:solidFill>
                  <a:schemeClr val="tx1"/>
                </a:solidFill>
                <a:effectLst/>
                <a:latin typeface="Segoe UI" panose="020B0502040204020203" pitchFamily="34" charset="0"/>
                <a:ea typeface="+mn-ea"/>
                <a:cs typeface="+mn-cs"/>
              </a:rPr>
              <a:t>NOT</a:t>
            </a:r>
            <a:r>
              <a:rPr lang="en-US" sz="9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dirty="0" err="1">
                <a:solidFill>
                  <a:schemeClr val="tx1"/>
                </a:solidFill>
                <a:effectLst/>
                <a:latin typeface="Segoe UI" panose="020B0502040204020203" pitchFamily="34" charset="0"/>
                <a:ea typeface="+mn-ea"/>
                <a:cs typeface="+mn-cs"/>
              </a:rPr>
              <a:t>AppOps</a:t>
            </a:r>
            <a:r>
              <a:rPr lang="en-US" sz="9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dirty="0">
                <a:latin typeface="Segoe UI"/>
                <a:cs typeface="Segoe UI"/>
              </a:rPr>
              <a:t>The Enterprise-scale architecture</a:t>
            </a:r>
            <a:r>
              <a:rPr lang="en-US" sz="900" b="0" i="0"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dirty="0">
                <a:solidFill>
                  <a:schemeClr val="tx1"/>
                </a:solidFill>
                <a:effectLst/>
                <a:latin typeface="Segoe UI"/>
                <a:cs typeface="Segoe UI"/>
              </a:rPr>
              <a:t>The</a:t>
            </a:r>
            <a:r>
              <a:rPr lang="en-US" sz="900" dirty="0">
                <a:latin typeface="Segoe UI"/>
                <a:cs typeface="Segoe UI"/>
              </a:rPr>
              <a:t> Enterprise-scale</a:t>
            </a:r>
            <a:r>
              <a:rPr lang="en-US" sz="900" b="0" i="0"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dirty="0">
              <a:latin typeface="Segoe UI"/>
              <a:cs typeface="Segoe UI"/>
            </a:endParaRP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GB" sz="1200" b="1" dirty="0"/>
            </a:br>
            <a:r>
              <a:rPr lang="en-GB" sz="1200" b="1" dirty="0"/>
              <a:t>Democratization:</a:t>
            </a:r>
            <a:r>
              <a:rPr lang="en-GB" sz="1200" dirty="0"/>
              <a:t> Subscriptions, aligned with the platform architecture, must be unblocked and provided to business lines for the design and dev/test of migrating workloads.</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dirty="0"/>
              <a:t>Subscription democratisation  across the regions Equinor 1 resource group – fill and spill, Pinning subscription to region. Big can start small.</a:t>
            </a:r>
          </a:p>
          <a:p>
            <a:pPr marL="0" indent="0">
              <a:buFont typeface="+mj-lt"/>
              <a:buNone/>
            </a:pPr>
            <a:endParaRPr lang="en-US" sz="1200" b="0" i="0" kern="1200" dirty="0">
              <a:solidFill>
                <a:schemeClr val="tx1"/>
              </a:solidFill>
              <a:effectLst/>
              <a:latin typeface="Segoe UI" panose="020B0502040204020203" pitchFamily="34" charset="0"/>
              <a:ea typeface="+mn-ea"/>
              <a:cs typeface="+mn-cs"/>
            </a:endParaRPr>
          </a:p>
          <a:p>
            <a:pPr marL="0" indent="0">
              <a:buFont typeface="+mj-lt"/>
              <a:buNone/>
            </a:pPr>
            <a:r>
              <a:rPr lang="en-US" sz="1200" b="0" i="0" kern="1200" dirty="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dirty="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sets of roles in any AAD Tenant. AAD Roles for managing directory and M365 resources, and Azure Roles for managing access to Azure resources.</a:t>
            </a:r>
          </a:p>
          <a:p>
            <a:endParaRPr lang="en-US" dirty="0"/>
          </a:p>
          <a:p>
            <a:pPr marL="0" indent="0">
              <a:buNone/>
            </a:pPr>
            <a:r>
              <a:rPr lang="en-US" dirty="0"/>
              <a:t>Reference:</a:t>
            </a:r>
          </a:p>
          <a:p>
            <a:pPr marL="0" indent="0">
              <a:buNone/>
            </a:pPr>
            <a:endParaRPr lang="en-US" dirty="0"/>
          </a:p>
          <a:p>
            <a:pPr marL="0" indent="0">
              <a:buNone/>
            </a:pPr>
            <a:r>
              <a:rPr lang="en-US" dirty="0"/>
              <a:t>Azure Roles: https://docs.microsoft.com/en-us/azure/role-based-access-control/built-in-roles</a:t>
            </a:r>
          </a:p>
          <a:p>
            <a:pPr marL="0" indent="0">
              <a:buNone/>
            </a:pPr>
            <a:r>
              <a:rPr lang="en-US" dirty="0"/>
              <a:t>AAD Roles: https://docs.microsoft.com/en-us/azure/active-directory/roles/permissions-reference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management group hierarchy reasonably flat, with no more than three to four levels ideally. This restriction reduces management overhead and complexity.</a:t>
            </a:r>
          </a:p>
          <a:p>
            <a:endParaRPr lang="en-US" dirty="0"/>
          </a:p>
          <a:p>
            <a:r>
              <a:rPr lang="en-US" dirty="0"/>
              <a:t>Avoid duplicating your organizational structure into a deeply nested management group hierarchy. Management groups should be used for policy assignment versus billing purposes. This approach necessitates using management groups for their intended purpose in enterprise-scale architecture, which is providing Azure policies for workloads that require the same type of security and compliance under the same management group level.</a:t>
            </a:r>
          </a:p>
          <a:p>
            <a:endParaRPr lang="en-US" dirty="0"/>
          </a:p>
          <a:p>
            <a:r>
              <a:rPr lang="en-US" dirty="0"/>
              <a:t>Create management groups under your root-level management group to represent the types of workloads (archetypes) that you'll host and ones based on their security, compliance, connectivity, and feature needs. This grouping structure allows you to have a set of Azure policies applied at the management group level for all workloads that require the same security, compliance, connectivity, and feature settings.</a:t>
            </a:r>
          </a:p>
          <a:p>
            <a:endParaRPr lang="en-US" dirty="0"/>
          </a:p>
          <a:p>
            <a:r>
              <a:rPr lang="en-US" dirty="0"/>
              <a:t>Use resource tags, which can be enforced or appended through Azure Policy, to query and horizontally navigate across the management group hierarchy. Then you can group resources for search needs without having to use a complex management group hierarchy.</a:t>
            </a:r>
          </a:p>
          <a:p>
            <a:endParaRPr lang="en-US" dirty="0"/>
          </a:p>
          <a:p>
            <a:r>
              <a:rPr lang="en-US" dirty="0"/>
              <a:t>Create a top-level sandbox management group to allow users to immediately experiment with Azure. Users can then experiment with resources that might not yet be allowed in production environments. The sandbox provides isolation from your development, test, and production environments.</a:t>
            </a:r>
          </a:p>
          <a:p>
            <a:endParaRPr lang="en-US" dirty="0"/>
          </a:p>
          <a:p>
            <a:r>
              <a:rPr lang="en-US" dirty="0"/>
              <a:t>Use a dedicated service principal name (SPN) to execute management group management operations, subscription management operations, and role assignment. Using an SPN reduces the number of users who have elevated rights and follows least-privilege guidelines.</a:t>
            </a:r>
          </a:p>
          <a:p>
            <a:endParaRPr lang="en-US" dirty="0"/>
          </a:p>
          <a:p>
            <a:r>
              <a:rPr lang="en-US" dirty="0"/>
              <a:t>Assign the User Access Administrator role at the root management group scope (/) to grant the SPN just mentioned access at the root level. After the SPN is granted permissions, the User Access Administrator role can be safely removed. In this way, only the SPN is part of the User Access Administrator role.</a:t>
            </a:r>
          </a:p>
          <a:p>
            <a:endParaRPr lang="en-US" dirty="0"/>
          </a:p>
          <a:p>
            <a:r>
              <a:rPr lang="en-US" dirty="0"/>
              <a:t>Assign the Contributor role to the SPN previously mentioned at the root management group scope (/), which allows tenant-level operations. This permission level ensures that the SPN can be used to deploy and manage resources to any subscription within your organization.</a:t>
            </a:r>
          </a:p>
          <a:p>
            <a:endParaRPr lang="en-US" dirty="0"/>
          </a:p>
          <a:p>
            <a:r>
              <a:rPr lang="en-US" dirty="0"/>
              <a:t>Create a Platform management group under the root management group to support common platform policy and Azure role assignment. This grouping structure ensures that different policies can be applied to the subscriptions used for your Azure foundation. It also ensures that the billing for common resources is centralized in one set of foundational subscriptions.</a:t>
            </a:r>
          </a:p>
          <a:p>
            <a:endParaRPr lang="en-US" dirty="0"/>
          </a:p>
          <a:p>
            <a:r>
              <a:rPr lang="en-US" dirty="0"/>
              <a:t>Limit the number of Azure Policy assignments made at the root management group scope (/). This limitation minimizes debugging inherited policies in lower-level management groups.</a:t>
            </a:r>
          </a:p>
          <a:p>
            <a:endParaRPr lang="en-US" dirty="0"/>
          </a:p>
          <a:p>
            <a:r>
              <a:rPr lang="en-US" dirty="0"/>
              <a:t>Use the policies available for enterprise-scale landing zones to enforce compliance requirements either at management group or subscription scope. Refer to guidance in the Policy-driven governance section to learn more about the governance requirements that can be addressed.</a:t>
            </a:r>
          </a:p>
          <a:p>
            <a:endParaRPr lang="en-US" dirty="0"/>
          </a:p>
          <a:p>
            <a:r>
              <a:rPr lang="en-US" dirty="0"/>
              <a:t>Ensure that only privileged users can operate management groups in the tenant by enabling Azure RBAC authorization in the management group hierarchy settings (by default, all users are authorized to create their own management groups under the root management group).</a:t>
            </a:r>
          </a:p>
          <a:p>
            <a:endParaRPr lang="en-US" dirty="0"/>
          </a:p>
          <a:p>
            <a:r>
              <a:rPr lang="en-US" dirty="0"/>
              <a:t>Configure a default, dedicated management group for new subscriptions to ensure that no subscriptions are placed under the root management group. This is especially important if there are users eligible for MSDN or Visual Studio benefits and subscriptions. A good candidate for this type of management group is a Sandbox management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38</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NZ" b="1" dirty="0"/>
              <a:t>Key Takeaway: </a:t>
            </a:r>
            <a:r>
              <a:rPr lang="en-NZ" b="0" dirty="0"/>
              <a:t>(Reading from the bottom-up…) </a:t>
            </a:r>
            <a:r>
              <a:rPr lang="en-NZ" b="1" dirty="0"/>
              <a:t>Microsoft builds and operates the foundation, then customers choose to enable relevant services from to help with their resilience needs, and their app effectively sits on top of both.</a:t>
            </a:r>
          </a:p>
          <a:p>
            <a:pPr marL="171450" indent="-171450">
              <a:buFont typeface="Wingdings" panose="05000000000000000000" pitchFamily="2" charset="2"/>
              <a:buChar char="§"/>
            </a:pPr>
            <a:endParaRPr lang="en-NZ" dirty="0"/>
          </a:p>
          <a:p>
            <a:pPr marL="171450" indent="-171450">
              <a:buFont typeface="Wingdings" panose="05000000000000000000" pitchFamily="2" charset="2"/>
              <a:buChar char="§"/>
            </a:pPr>
            <a:r>
              <a:rPr lang="en-US" dirty="0"/>
              <a:t>The </a:t>
            </a:r>
            <a:r>
              <a:rPr lang="en-US" b="1" dirty="0"/>
              <a:t>resilient foundation </a:t>
            </a:r>
            <a:r>
              <a:rPr lang="en-US" dirty="0"/>
              <a:t>is effectively Microsoft’s considerable investment in the platform itself (the focus of the rest of this presentation) – physical things like our datacenters, as well as software things like our deployment &amp; maintenance processes.</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NZ" dirty="0"/>
              <a:t>T</a:t>
            </a:r>
            <a:r>
              <a:rPr lang="en-US" dirty="0"/>
              <a:t>he </a:t>
            </a:r>
            <a:r>
              <a:rPr lang="en-US" b="1" dirty="0"/>
              <a:t>resilient services </a:t>
            </a:r>
            <a:r>
              <a:rPr lang="en-US" dirty="0"/>
              <a:t>are built by Microsoft but operated by customers – although they’re not mandatory, they’re built into the platform so that customer workloads that need high availability, backup, and/or disaster recovery can get started quickly.</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sz="1200" i="1" kern="1200" dirty="0">
                <a:solidFill>
                  <a:schemeClr val="tx1"/>
                </a:solidFill>
                <a:effectLst/>
                <a:latin typeface="+mn-lt"/>
                <a:ea typeface="+mn-ea"/>
                <a:cs typeface="+mn-cs"/>
              </a:rPr>
              <a:t>Let's start with the resilient foundation. It is what everything is built on top of and is required for any application to achieve resiliency. The services on top, or the capabilities built on that resilient foundation that applications take advantage of, we will talk about ones that give applications DR capabilities and the ability to backup. Finally, the application on top has to take advantage of those resilient services to have resilience. The platform has inherent resilience, but true resiliency and getting close to that 100% availability requires the application to be architected to take advantage. </a:t>
            </a:r>
            <a:endParaRPr lang="en-US" i="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dirty="0"/>
              <a:t>Reliable app is </a:t>
            </a:r>
            <a:r>
              <a:rPr lang="en-AU" b="1" dirty="0"/>
              <a:t>resilient, HA and has a defined approach to </a:t>
            </a:r>
            <a:r>
              <a:rPr lang="en-AU" b="1" dirty="0">
                <a:solidFill>
                  <a:srgbClr val="FF0000"/>
                </a:solidFill>
              </a:rPr>
              <a:t>DR</a:t>
            </a:r>
            <a:r>
              <a:rPr lang="en-AU" b="1" dirty="0"/>
              <a:t> and backup</a:t>
            </a:r>
          </a:p>
          <a:p>
            <a:pPr marL="0" indent="0">
              <a:buNone/>
            </a:pPr>
            <a:endParaRPr lang="en-AU" b="1" dirty="0"/>
          </a:p>
          <a:p>
            <a:pPr marL="0" indent="0">
              <a:buNone/>
            </a:pPr>
            <a:r>
              <a:rPr lang="en-AU" b="1" dirty="0"/>
              <a:t>Resilience</a:t>
            </a:r>
            <a:r>
              <a:rPr lang="en-AU" dirty="0"/>
              <a:t>: ability to recover gracefully and continue to function with minimal downtime and data loss before full recovery</a:t>
            </a:r>
          </a:p>
          <a:p>
            <a:pPr marL="0" indent="0">
              <a:buNone/>
            </a:pPr>
            <a:r>
              <a:rPr lang="en-AU" b="1" dirty="0"/>
              <a:t>HA</a:t>
            </a:r>
            <a:r>
              <a:rPr lang="en-AU" dirty="0"/>
              <a:t>: ability to stay available during outages at application or platform level</a:t>
            </a:r>
          </a:p>
          <a:p>
            <a:pPr marL="0" indent="0">
              <a:buNone/>
            </a:pPr>
            <a:r>
              <a:rPr lang="en-AU" b="1" dirty="0"/>
              <a:t>DR </a:t>
            </a:r>
            <a:r>
              <a:rPr lang="en-AU" dirty="0"/>
              <a:t>is about workload continuity </a:t>
            </a:r>
            <a:r>
              <a:rPr lang="en-AU" b="1" dirty="0"/>
              <a:t>when normal repair activities cannot recover services within a reasonable timeframe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Explore Customer Expectations for Reliability</a:t>
            </a:r>
          </a:p>
          <a:p>
            <a:r>
              <a:rPr lang="en-US" sz="2400" dirty="0"/>
              <a:t>Goal is to identify aspects of the application that prevent it from meeting the customer’s expectations of reliability</a:t>
            </a:r>
          </a:p>
          <a:p>
            <a:pPr lvl="1"/>
            <a:r>
              <a:rPr lang="en-US" sz="1800" dirty="0"/>
              <a:t>That means knowing the customers expectations, which is often surprisingly hard</a:t>
            </a:r>
          </a:p>
          <a:p>
            <a:pPr lvl="1"/>
            <a:r>
              <a:rPr lang="en-US" sz="1800" dirty="0"/>
              <a:t>Never move forward without a definition of goal state (e.g. Target SLA/SLO/RTO/RPO)</a:t>
            </a:r>
          </a:p>
          <a:p>
            <a:r>
              <a:rPr lang="en-US" sz="2400" dirty="0"/>
              <a:t>Service Level Availability (SLA)</a:t>
            </a:r>
          </a:p>
          <a:p>
            <a:pPr lvl="1"/>
            <a:r>
              <a:rPr lang="en-US" sz="1800" dirty="0"/>
              <a:t>Azure service SLAs are specified in an availability percentage (e.g. 99.99%) </a:t>
            </a:r>
            <a:r>
              <a:rPr lang="en-US" sz="1800" i="1" dirty="0"/>
              <a:t>over a month</a:t>
            </a:r>
          </a:p>
          <a:p>
            <a:pPr lvl="1"/>
            <a:r>
              <a:rPr lang="en-US" sz="1800" dirty="0"/>
              <a:t>Align these measurement details with the customer’s SLA expectations</a:t>
            </a:r>
          </a:p>
          <a:p>
            <a:pPr lvl="2"/>
            <a:r>
              <a:rPr lang="en-US" sz="1400" dirty="0"/>
              <a:t>Some customers internally monitor their SLA/SLO measurements over a different period (e.g. Daily, Weekly, </a:t>
            </a:r>
            <a:r>
              <a:rPr lang="en-US" sz="1400" dirty="0" err="1"/>
              <a:t>etc</a:t>
            </a:r>
            <a:r>
              <a:rPr lang="en-US" sz="1400" dirty="0"/>
              <a:t>)</a:t>
            </a:r>
          </a:p>
          <a:p>
            <a:pPr lvl="1"/>
            <a:r>
              <a:rPr lang="en-US" sz="1800" dirty="0"/>
              <a:t>Understand the specifics of what is and is not covered by an Azure service SLA</a:t>
            </a:r>
          </a:p>
          <a:p>
            <a:r>
              <a:rPr lang="en-US" sz="2400" dirty="0"/>
              <a:t>Calculating a Composite SLA Estimate for an Application</a:t>
            </a:r>
          </a:p>
          <a:p>
            <a:pPr lvl="1"/>
            <a:r>
              <a:rPr lang="en-US" sz="1800" dirty="0"/>
              <a:t>Composite platform SLA measurement for key operation flows</a:t>
            </a:r>
          </a:p>
          <a:p>
            <a:pPr lvl="1"/>
            <a:r>
              <a:rPr lang="en-US" sz="1800" dirty="0"/>
              <a:t>Does not account for poorly written application code</a:t>
            </a:r>
          </a:p>
          <a:p>
            <a:pPr lvl="1"/>
            <a:r>
              <a:rPr lang="en-US" sz="1800" dirty="0"/>
              <a:t>Provides an upper bounds for overall availability target</a:t>
            </a:r>
          </a:p>
          <a:p>
            <a:pPr lvl="1"/>
            <a:r>
              <a:rPr lang="en-US" sz="1800" dirty="0"/>
              <a:t>Points to specific places in the architecture that need attention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51</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24292E"/>
                </a:solidFill>
                <a:effectLst/>
                <a:latin typeface="-apple-system"/>
              </a:rPr>
              <a:t>Key message – </a:t>
            </a:r>
            <a:r>
              <a:rPr lang="en-US" b="0" i="0">
                <a:solidFill>
                  <a:srgbClr val="24292E"/>
                </a:solidFill>
                <a:effectLst/>
                <a:latin typeface="-apple-system"/>
              </a:rPr>
              <a:t>let’s discuss how to get started with the Enterprise-Scale platform-native reference implementation and outline design objectives, current design</a:t>
            </a:r>
          </a:p>
          <a:p>
            <a:pPr algn="l"/>
            <a:r>
              <a:rPr lang="en-US" b="0" i="0">
                <a:solidFill>
                  <a:srgbClr val="24292E"/>
                </a:solidFill>
                <a:effectLst/>
                <a:latin typeface="-apple-system"/>
              </a:rPr>
              <a:t>There are two categories of activities that must take place in order to implement the "North Star" architecture.</a:t>
            </a:r>
          </a:p>
          <a:p>
            <a:pPr marL="171450" indent="-171450" algn="l">
              <a:buFont typeface="Arial" panose="020B0604020202020204" pitchFamily="34" charset="0"/>
              <a:buChar char="•"/>
            </a:pPr>
            <a:r>
              <a:rPr lang="en-US" b="0" i="0">
                <a:solidFill>
                  <a:srgbClr val="24292E"/>
                </a:solidFill>
                <a:effectLst/>
                <a:latin typeface="-apple-system"/>
              </a:rPr>
              <a:t>What-must-be-true</a:t>
            </a:r>
          </a:p>
          <a:p>
            <a:pPr algn="l">
              <a:buFont typeface="+mj-lt"/>
              <a:buNone/>
            </a:pPr>
            <a:r>
              <a:rPr lang="en-US" b="1" i="0">
                <a:solidFill>
                  <a:srgbClr val="E3E3E3"/>
                </a:solidFill>
                <a:effectLst/>
                <a:latin typeface="Segoe UI" panose="020B0502040204020203" pitchFamily="34" charset="0"/>
              </a:rPr>
              <a:t>What-must-be-true for the enterprise-scale architecture:</a:t>
            </a:r>
            <a:r>
              <a:rPr lang="en-US" b="0" i="0">
                <a:solidFill>
                  <a:srgbClr val="E3E3E3"/>
                </a:solidFill>
                <a:effectLst/>
                <a:latin typeface="Segoe UI" panose="020B0502040204020203" pitchFamily="34" charset="0"/>
              </a:rPr>
              <a:t> Encompasses activities that must be performed by the Azure and Azure AD administrators to establish an initial configuration. These activities are sequential by nature and primarily one-off activities.</a:t>
            </a:r>
          </a:p>
          <a:p>
            <a:pPr algn="l">
              <a:buFont typeface="+mj-lt"/>
              <a:buNone/>
            </a:pPr>
            <a:r>
              <a:rPr lang="en-US" b="1" i="0">
                <a:solidFill>
                  <a:srgbClr val="E3E3E3"/>
                </a:solidFill>
                <a:effectLst/>
                <a:latin typeface="Segoe UI" panose="020B0502040204020203" pitchFamily="34" charset="0"/>
              </a:rPr>
              <a:t>Enable a new region (</a:t>
            </a:r>
            <a:r>
              <a:rPr lang="en-US" b="1" i="1">
                <a:solidFill>
                  <a:srgbClr val="E3E3E3"/>
                </a:solidFill>
                <a:effectLst/>
                <a:latin typeface="Segoe UI" panose="020B0502040204020203" pitchFamily="34" charset="0"/>
              </a:rPr>
              <a:t>File -&gt; New -&gt; Region</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Set of activities that are required whenever there is a need to expand the enterprise-scale platform into a new Azure region.</a:t>
            </a:r>
          </a:p>
          <a:p>
            <a:pPr algn="l">
              <a:buFont typeface="+mj-lt"/>
              <a:buNone/>
            </a:pPr>
            <a:r>
              <a:rPr lang="en-US" b="1" i="0">
                <a:solidFill>
                  <a:srgbClr val="E3E3E3"/>
                </a:solidFill>
                <a:effectLst/>
                <a:latin typeface="Segoe UI" panose="020B0502040204020203" pitchFamily="34" charset="0"/>
              </a:rPr>
              <a:t>Deploy a new landing zone (</a:t>
            </a:r>
            <a:r>
              <a:rPr lang="en-US" b="1" i="1">
                <a:solidFill>
                  <a:srgbClr val="E3E3E3"/>
                </a:solidFill>
                <a:effectLst/>
                <a:latin typeface="Segoe UI" panose="020B0502040204020203" pitchFamily="34" charset="0"/>
              </a:rPr>
              <a:t>File -&gt; New -&gt; Landing Zone</a:t>
            </a:r>
            <a:r>
              <a:rPr lang="en-US" b="1" i="0">
                <a:solidFill>
                  <a:srgbClr val="E3E3E3"/>
                </a:solidFill>
                <a:effectLst/>
                <a:latin typeface="Segoe UI" panose="020B0502040204020203" pitchFamily="34" charset="0"/>
              </a:rPr>
              <a:t>):</a:t>
            </a:r>
            <a:r>
              <a:rPr lang="en-US" b="0" i="0">
                <a:solidFill>
                  <a:srgbClr val="E3E3E3"/>
                </a:solidFill>
                <a:effectLst/>
                <a:latin typeface="Segoe UI" panose="020B0502040204020203" pitchFamily="34" charset="0"/>
              </a:rPr>
              <a:t> These are recurring activities that are required to instantiate a new landing zone.</a:t>
            </a:r>
          </a:p>
          <a:p>
            <a:pPr marL="0" indent="0" algn="l">
              <a:buFont typeface="Arial" panose="020B0604020202020204" pitchFamily="34" charset="0"/>
              <a:buNone/>
            </a:pPr>
            <a:endParaRPr lang="en-US" b="0" i="0">
              <a:solidFill>
                <a:srgbClr val="24292E"/>
              </a:solidFill>
              <a:effectLst/>
              <a:latin typeface="-apple-system"/>
            </a:endParaRP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54</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here with foundations but what if you need to scale , (go to next slide)</a:t>
            </a:r>
          </a:p>
        </p:txBody>
      </p:sp>
      <p:sp>
        <p:nvSpPr>
          <p:cNvPr id="4" name="Slide Number Placeholder 3"/>
          <p:cNvSpPr>
            <a:spLocks noGrp="1"/>
          </p:cNvSpPr>
          <p:nvPr>
            <p:ph type="sldNum" sz="quarter" idx="5"/>
          </p:nvPr>
        </p:nvSpPr>
        <p:spPr/>
        <p:txBody>
          <a:bodyPr/>
          <a:lstStyle/>
          <a:p>
            <a:fld id="{E12369AD-D82C-4782-9A38-CE03BA09F4AE}" type="slidenum">
              <a:rPr lang="en-US" smtClean="0"/>
              <a:t>58</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E"/>
                </a:solidFill>
                <a:effectLst/>
                <a:latin typeface="-apple-system"/>
              </a:rPr>
              <a:t>This reference implementation is ideal for customers that have started their Enterprise-Scale journey with an Enterprise-Scale foundation implementation and then there is a need to add connectivity on-premises datacenters and branch offices by using Azure VWAN, ExpressRoute and VPN. This reference implementation is also well suited for customers who want to start with Landing Zones for their net new deployment/development in Azure, where a global transit network is required, including hybrid connectivity to on-premises datacenters and branch offices via ExpressRoute and VPN.</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Demonstrate Reference Implementation deployment demo</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62</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16-Jun-22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100.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10.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4.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16-Jun-22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16-Jun-22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16-Jun-22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16-Jun-22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16-Jun-22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16-Jun-22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16-Jun-22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16-Jun-22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16-Jun-22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16-Jun-22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16-Jun-22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16-Jun-22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16-Jun-22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16-Jun-22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3.emf"/><Relationship Id="rId4" Type="http://schemas.openxmlformats.org/officeDocument/2006/relationships/image" Target="../media/image115.svg"/></Relationships>
</file>

<file path=ppt/slides/_rels/slide10.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5.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4.sv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5.pn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47.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9.sv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152.png"/><Relationship Id="rId4" Type="http://schemas.openxmlformats.org/officeDocument/2006/relationships/image" Target="../media/image15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5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8.xml"/></Relationships>
</file>

<file path=ppt/slides/_rels/slide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328.xml"/><Relationship Id="rId4" Type="http://schemas.openxmlformats.org/officeDocument/2006/relationships/hyperlink" Target="https://youtu.be/Zx_gHevekm0?t=1954"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6.xml"/><Relationship Id="rId1" Type="http://schemas.openxmlformats.org/officeDocument/2006/relationships/slideLayout" Target="../slideLayouts/slideLayout41.xml"/><Relationship Id="rId6" Type="http://schemas.openxmlformats.org/officeDocument/2006/relationships/image" Target="../media/image132.png"/><Relationship Id="rId5" Type="http://schemas.openxmlformats.org/officeDocument/2006/relationships/image" Target="../media/image157.sv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6.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41.xml"/><Relationship Id="rId5" Type="http://schemas.openxmlformats.org/officeDocument/2006/relationships/image" Target="../media/image160.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4.xml"/><Relationship Id="rId1" Type="http://schemas.openxmlformats.org/officeDocument/2006/relationships/themeOverride" Target="../theme/themeOverride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8.png"/><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5" Type="http://schemas.openxmlformats.org/officeDocument/2006/relationships/image" Target="../media/image16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8.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7.xml"/><Relationship Id="rId1" Type="http://schemas.openxmlformats.org/officeDocument/2006/relationships/themeOverride" Target="../theme/themeOverride3.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41.xml"/><Relationship Id="rId5" Type="http://schemas.openxmlformats.org/officeDocument/2006/relationships/image" Target="../media/image165.png"/><Relationship Id="rId4" Type="http://schemas.openxmlformats.org/officeDocument/2006/relationships/image" Target="../media/image164.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8.xml"/><Relationship Id="rId1" Type="http://schemas.openxmlformats.org/officeDocument/2006/relationships/themeOverride" Target="../theme/themeOverride4.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9.xml"/><Relationship Id="rId1" Type="http://schemas.openxmlformats.org/officeDocument/2006/relationships/themeOverride" Target="../theme/themeOverride5.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0.xml"/><Relationship Id="rId1" Type="http://schemas.openxmlformats.org/officeDocument/2006/relationships/themeOverride" Target="../theme/themeOverride6.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41.xml"/><Relationship Id="rId5" Type="http://schemas.openxmlformats.org/officeDocument/2006/relationships/image" Target="../media/image132.png"/><Relationship Id="rId4" Type="http://schemas.openxmlformats.org/officeDocument/2006/relationships/image" Target="../media/image164.sv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1.xml"/><Relationship Id="rId1" Type="http://schemas.openxmlformats.org/officeDocument/2006/relationships/themeOverride" Target="../theme/themeOverride7.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2.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69.svg"/><Relationship Id="rId2" Type="http://schemas.openxmlformats.org/officeDocument/2006/relationships/slideLayout" Target="../slideLayouts/slideLayout54.xml"/><Relationship Id="rId1" Type="http://schemas.openxmlformats.org/officeDocument/2006/relationships/tags" Target="../tags/tag23.xml"/><Relationship Id="rId6" Type="http://schemas.openxmlformats.org/officeDocument/2006/relationships/image" Target="../media/image168.png"/><Relationship Id="rId5" Type="http://schemas.openxmlformats.org/officeDocument/2006/relationships/image" Target="../media/image167.svg"/><Relationship Id="rId4" Type="http://schemas.openxmlformats.org/officeDocument/2006/relationships/image" Target="../media/image16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61.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2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73.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72.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2.png"/></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4.svg"/><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Enterprise-scale landing zones</a:t>
            </a:r>
            <a:br>
              <a:rPr lang="en-US" sz="3200" dirty="0"/>
            </a:br>
            <a:r>
              <a:rPr lang="en-US" sz="3200" dirty="0">
                <a:solidFill>
                  <a:schemeClr val="accent5"/>
                </a:solidFill>
                <a:latin typeface="+mn-lt"/>
                <a:cs typeface="Segoe UI"/>
              </a:rPr>
              <a:t>Getting ready to deploy workloads on Azure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Design Principles</a:t>
            </a:r>
            <a:endParaRPr lang="en-US" sz="400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Enterprise-scale </a:t>
            </a:r>
            <a:br>
              <a:rPr lang="en-US" sz="4400" b="1" dirty="0"/>
            </a:b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This design area references Active Directory or AD, but it doesn't focus on the identity or management aspects of Azure AD, only the tenant in which your identities will ultimately be hosted.</a:t>
            </a:r>
          </a:p>
          <a:p>
            <a:r>
              <a:rPr lang="en-US" sz="1800" dirty="0"/>
              <a:t>An Azure subscription can only trust one Azure AD tenant at a time.</a:t>
            </a:r>
          </a:p>
          <a:p>
            <a:r>
              <a:rPr lang="en-US" sz="1800" dirty="0"/>
              <a:t>If there’s no identity infrastructure, start by implementing an Azure AD only identity deployment. Don’t forget to define your Azure SSO strategy!</a:t>
            </a:r>
          </a:p>
          <a:p>
            <a:r>
              <a:rPr lang="en-US" sz="1800" dirty="0"/>
              <a:t>Add at least one custom domain and define a single-sign on strategy using AAD Connect.</a:t>
            </a:r>
          </a:p>
          <a:p>
            <a:r>
              <a:rPr lang="en-US" sz="1800" dirty="0"/>
              <a:t>Enforce MFA and CAP for all privileged accounts. No MFA and no CAP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 But Azure Lighthouse only supports delegation at the subscription and resource group scopes.</a:t>
            </a:r>
          </a:p>
          <a:p>
            <a:r>
              <a:rPr lang="en-US" sz="1800" dirty="0"/>
              <a:t>Avoid creating multiple Azure AD tenants. </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8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t>
            </a: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&amp; start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and east / west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490186"/>
          </a:xfrm>
        </p:spPr>
        <p:txBody>
          <a:bodyPr/>
          <a:lstStyle/>
          <a:p>
            <a:r>
              <a:rPr lang="en-US" sz="1800" dirty="0"/>
              <a:t>Avoid replicating the organization’s hierarchy chart. What if the customer goes thru a re-org?</a:t>
            </a:r>
          </a:p>
          <a:p>
            <a:r>
              <a:rPr lang="en-US" sz="1800" dirty="0"/>
              <a:t>Avoid organizing for billing purposes. Use Tags (accounting) + Azure Cost Management to query &amp; aggregate costs. Make it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Use reserved instances to prioritize reserved capacity in required regions.</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and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Limit the number of Azure Policy assignments made at the root management group scope to avoid managing through exclusions at inherited scopes.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6249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Once initial observability is achieved, then you build upon that initial level of visibility to develop actionable alerts,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Azure LZ Accelerator includes diagnostic settings for activity logs, VMs, and PaaS resources sent to Log Analytics.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RBAC, data sovereignty requirements, and data retention policies mandate separate workspaces.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 for both Windows and Linux VM.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926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If it’s not measurable, it’s not actionable. Define a RTO and RPO requirements for each workload. </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BCDR as a service for platform-as-a-service (PaaS) services.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Azure Site Recovery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264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Azure landing zone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Finding the structure of tags that fits your cost and recharging model might help track your cloud spend.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your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your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Azure Active Directory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top-level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Manage policy assignments at the highest appropriate level with exclusions at bottom levels, if necessary.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Limit the number of Azure Policy assignments made at the </a:t>
            </a:r>
            <a:r>
              <a:rPr lang="en-US" sz="2000" u="sng" spc="-50" dirty="0">
                <a:ln w="3175">
                  <a:noFill/>
                </a:ln>
                <a:solidFill>
                  <a:srgbClr val="FFFFFF"/>
                </a:solidFill>
                <a:latin typeface="Segoe UI Semibold"/>
                <a:cs typeface="Segoe UI" pitchFamily="34" charset="0"/>
              </a:rPr>
              <a:t>root</a:t>
            </a:r>
            <a:r>
              <a:rPr lang="en-US" sz="2000" spc="-50" dirty="0">
                <a:ln w="3175">
                  <a:noFill/>
                </a:ln>
                <a:solidFill>
                  <a:srgbClr val="FFFFFF"/>
                </a:solidFill>
                <a:latin typeface="Segoe UI Semibold"/>
                <a:cs typeface="Segoe UI" pitchFamily="34" charset="0"/>
              </a:rPr>
              <a:t> management group scope to avoid managing through exclusions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or project name).</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AAD </a:t>
            </a:r>
            <a:r>
              <a:rPr lang="en-US" dirty="0">
                <a:solidFill>
                  <a:srgbClr val="24292E"/>
                </a:solidFill>
                <a:latin typeface="Segoe UI" panose="020B0502040204020203" pitchFamily="34" charset="0"/>
                <a:cs typeface="Segoe UI" panose="020B0502040204020203" pitchFamily="34" charset="0"/>
              </a:rPr>
              <a:t>Tenants</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2366</TotalTime>
  <Words>18057</Words>
  <Application>Microsoft Office PowerPoint</Application>
  <PresentationFormat>Widescreen</PresentationFormat>
  <Paragraphs>1118</Paragraphs>
  <Slides>64</Slides>
  <Notes>62</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64</vt:i4>
      </vt:variant>
    </vt:vector>
  </HeadingPairs>
  <TitlesOfParts>
    <vt:vector size="94" baseType="lpstr">
      <vt:lpstr>-apple-system</vt:lpstr>
      <vt:lpstr>Arial</vt:lpstr>
      <vt:lpstr>Calibri</vt:lpstr>
      <vt:lpstr>Calibri Light</vt:lpstr>
      <vt:lpstr>Consolas</vt:lpstr>
      <vt:lpstr>docons</vt:lpstr>
      <vt:lpstr>Segoe</vt:lpstr>
      <vt:lpstr>Segoe Regular</vt:lpstr>
      <vt:lpstr>Segoe Semibold</vt:lpstr>
      <vt:lpstr>Segoe UI</vt:lpstr>
      <vt:lpstr>Segoe UI </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Enterprise-scale landing zones Getting ready to deploy workloads on Azure</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Metropolis</vt:lpstr>
      <vt:lpstr>Enterprise-scale?</vt:lpstr>
      <vt:lpstr>PowerPoint Presentation</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2022-06-16T13:32:23Z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